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64" autoAdjust="0"/>
    <p:restoredTop sz="94660"/>
  </p:normalViewPr>
  <p:slideViewPr>
    <p:cSldViewPr snapToGrid="0">
      <p:cViewPr varScale="1">
        <p:scale>
          <a:sx n="68" d="100"/>
          <a:sy n="68" d="100"/>
        </p:scale>
        <p:origin x="-78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0FFB1E-4364-4BD8-8DB3-A35A7FB4EF21}" type="datetimeFigureOut">
              <a:rPr lang="en-US" smtClean="0"/>
              <a:pPr/>
              <a:t>4/23/2019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5B5A79-6975-490E-BCF4-FE9AD7C32DE9}" type="slidenum">
              <a:rPr lang="en-US" smtClean="0"/>
              <a:pPr/>
              <a:t>‹#›</a:t>
            </a:fld>
            <a:endParaRPr lang="en-US"/>
          </a:p>
        </p:txBody>
      </p:sp>
    </p:spTree>
    <p:extLst>
      <p:ext uri="{BB962C8B-B14F-4D97-AF65-F5344CB8AC3E}">
        <p14:creationId xmlns="" xmlns:p14="http://schemas.microsoft.com/office/powerpoint/2010/main" val="776545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According to the author, human beings are required to remain disciplined as well as committed to meet their needs and set goals. In many settings, human brains tend to disregard long-term efforts in consideration of short term ideas and rewards. There is a need to condition our brains in how to sacrifice as well as self-control in an effort to configure them accurately (</a:t>
            </a:r>
            <a:r>
              <a:rPr lang="en-US" dirty="0" err="1" smtClean="0"/>
              <a:t>Medinilla</a:t>
            </a:r>
            <a:r>
              <a:rPr lang="en-US" dirty="0" smtClean="0"/>
              <a:t>, 2014).  Teams are more essential in identifying and addressing complex individual problems.</a:t>
            </a:r>
          </a:p>
          <a:p>
            <a:endParaRPr lang="en-US" dirty="0"/>
          </a:p>
        </p:txBody>
      </p:sp>
      <p:sp>
        <p:nvSpPr>
          <p:cNvPr id="4" name="Slide Number Placeholder 3"/>
          <p:cNvSpPr>
            <a:spLocks noGrp="1"/>
          </p:cNvSpPr>
          <p:nvPr>
            <p:ph type="sldNum" sz="quarter" idx="10"/>
          </p:nvPr>
        </p:nvSpPr>
        <p:spPr/>
        <p:txBody>
          <a:bodyPr/>
          <a:lstStyle/>
          <a:p>
            <a:fld id="{255B5A79-6975-490E-BCF4-FE9AD7C32DE9}" type="slidenum">
              <a:rPr lang="en-US" smtClean="0"/>
              <a:pPr/>
              <a:t>2</a:t>
            </a:fld>
            <a:endParaRPr lang="en-US"/>
          </a:p>
        </p:txBody>
      </p:sp>
    </p:spTree>
    <p:extLst>
      <p:ext uri="{BB962C8B-B14F-4D97-AF65-F5344CB8AC3E}">
        <p14:creationId xmlns="" xmlns:p14="http://schemas.microsoft.com/office/powerpoint/2010/main" val="2662942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Agile teams are likely to encompass few members between 4 to 10 members. A good team should be cross-functional by having all team members having the same skills and work on the same tasks (</a:t>
            </a:r>
            <a:r>
              <a:rPr lang="en-US" dirty="0" err="1" smtClean="0"/>
              <a:t>Medinilla</a:t>
            </a:r>
            <a:r>
              <a:rPr lang="en-US" dirty="0" smtClean="0"/>
              <a:t>, 2014). All member should be focused on identifying and diagnosing issues amid the team while focusing on the future for maximum flexibility.  Members should collaborate to work on the same issue. </a:t>
            </a:r>
          </a:p>
          <a:p>
            <a:endParaRPr lang="en-US" dirty="0"/>
          </a:p>
        </p:txBody>
      </p:sp>
      <p:sp>
        <p:nvSpPr>
          <p:cNvPr id="4" name="Slide Number Placeholder 3"/>
          <p:cNvSpPr>
            <a:spLocks noGrp="1"/>
          </p:cNvSpPr>
          <p:nvPr>
            <p:ph type="sldNum" sz="quarter" idx="10"/>
          </p:nvPr>
        </p:nvSpPr>
        <p:spPr/>
        <p:txBody>
          <a:bodyPr/>
          <a:lstStyle/>
          <a:p>
            <a:fld id="{255B5A79-6975-490E-BCF4-FE9AD7C32DE9}" type="slidenum">
              <a:rPr lang="en-US" smtClean="0"/>
              <a:pPr/>
              <a:t>3</a:t>
            </a:fld>
            <a:endParaRPr lang="en-US"/>
          </a:p>
        </p:txBody>
      </p:sp>
    </p:spTree>
    <p:extLst>
      <p:ext uri="{BB962C8B-B14F-4D97-AF65-F5344CB8AC3E}">
        <p14:creationId xmlns="" xmlns:p14="http://schemas.microsoft.com/office/powerpoint/2010/main" val="2001651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good team is identified in a noble basis. Likely members must be focused on the same values such as quality and perfection (</a:t>
            </a:r>
            <a:r>
              <a:rPr lang="en-US" dirty="0" err="1" smtClean="0"/>
              <a:t>Medinilla</a:t>
            </a:r>
            <a:r>
              <a:rPr lang="en-US" dirty="0" smtClean="0"/>
              <a:t>, 2014). A team can also be identified with behavioral and physical artifacts, aspects which define a common way of working as well as managing group data</a:t>
            </a:r>
          </a:p>
          <a:p>
            <a:endParaRPr lang="en-US" dirty="0"/>
          </a:p>
        </p:txBody>
      </p:sp>
      <p:sp>
        <p:nvSpPr>
          <p:cNvPr id="4" name="Slide Number Placeholder 3"/>
          <p:cNvSpPr>
            <a:spLocks noGrp="1"/>
          </p:cNvSpPr>
          <p:nvPr>
            <p:ph type="sldNum" sz="quarter" idx="10"/>
          </p:nvPr>
        </p:nvSpPr>
        <p:spPr/>
        <p:txBody>
          <a:bodyPr/>
          <a:lstStyle/>
          <a:p>
            <a:fld id="{255B5A79-6975-490E-BCF4-FE9AD7C32DE9}" type="slidenum">
              <a:rPr lang="en-US" smtClean="0"/>
              <a:pPr/>
              <a:t>4</a:t>
            </a:fld>
            <a:endParaRPr lang="en-US"/>
          </a:p>
        </p:txBody>
      </p:sp>
    </p:spTree>
    <p:extLst>
      <p:ext uri="{BB962C8B-B14F-4D97-AF65-F5344CB8AC3E}">
        <p14:creationId xmlns="" xmlns:p14="http://schemas.microsoft.com/office/powerpoint/2010/main" val="3439297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grow a sound team, it is essential to consider the contribution of Tuckman’s four-stage model for team development. The first step is forming which require an understanding of the fact that every individual is only focused on meeting personal goals (</a:t>
            </a:r>
            <a:r>
              <a:rPr lang="en-US" dirty="0" err="1" smtClean="0"/>
              <a:t>Medinilla</a:t>
            </a:r>
            <a:r>
              <a:rPr lang="en-US" dirty="0" smtClean="0"/>
              <a:t>, 2014). Storming stage, members are committed to knowing each other and collaborate despite different views. In the norming phase, members get work on common goals. Performing phase, the team is fully grown, and members rely on skills and capabilities to carry out group tasks. </a:t>
            </a:r>
          </a:p>
          <a:p>
            <a:r>
              <a:rPr lang="en-US" dirty="0" smtClean="0"/>
              <a:t>In regard to the example, Dee had won her first Olympic gold medal in 2004. In 2008 Olympics, she was to participate in the 4 by 400 meters’ relay. Due to prevalent injuries, Dee ended up withdrawing from the team in the last minute, believing that her best would have destroyed the team. Members collaborated with her assertions, a replacement was done immediately, and the team ended up claiming the Olympic gold medal. </a:t>
            </a:r>
          </a:p>
          <a:p>
            <a:endParaRPr lang="en-US" dirty="0"/>
          </a:p>
        </p:txBody>
      </p:sp>
      <p:sp>
        <p:nvSpPr>
          <p:cNvPr id="4" name="Slide Number Placeholder 3"/>
          <p:cNvSpPr>
            <a:spLocks noGrp="1"/>
          </p:cNvSpPr>
          <p:nvPr>
            <p:ph type="sldNum" sz="quarter" idx="10"/>
          </p:nvPr>
        </p:nvSpPr>
        <p:spPr/>
        <p:txBody>
          <a:bodyPr/>
          <a:lstStyle/>
          <a:p>
            <a:fld id="{255B5A79-6975-490E-BCF4-FE9AD7C32DE9}" type="slidenum">
              <a:rPr lang="en-US" smtClean="0"/>
              <a:pPr/>
              <a:t>5</a:t>
            </a:fld>
            <a:endParaRPr lang="en-US"/>
          </a:p>
        </p:txBody>
      </p:sp>
    </p:spTree>
    <p:extLst>
      <p:ext uri="{BB962C8B-B14F-4D97-AF65-F5344CB8AC3E}">
        <p14:creationId xmlns="" xmlns:p14="http://schemas.microsoft.com/office/powerpoint/2010/main" val="3634991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Agile teams are always focused on accomplishing the set goals. It is always essential to follow the key principles when defining your team and behavioral artifacts (</a:t>
            </a:r>
            <a:r>
              <a:rPr lang="en-US" dirty="0" err="1" smtClean="0"/>
              <a:t>Medinilla</a:t>
            </a:r>
            <a:r>
              <a:rPr lang="en-US" dirty="0" smtClean="0"/>
              <a:t>, 2014). Tuckman’s four-stage model is paramount for a team growing in all setting.</a:t>
            </a:r>
          </a:p>
          <a:p>
            <a:endParaRPr lang="en-US" dirty="0"/>
          </a:p>
        </p:txBody>
      </p:sp>
      <p:sp>
        <p:nvSpPr>
          <p:cNvPr id="4" name="Slide Number Placeholder 3"/>
          <p:cNvSpPr>
            <a:spLocks noGrp="1"/>
          </p:cNvSpPr>
          <p:nvPr>
            <p:ph type="sldNum" sz="quarter" idx="10"/>
          </p:nvPr>
        </p:nvSpPr>
        <p:spPr/>
        <p:txBody>
          <a:bodyPr/>
          <a:lstStyle/>
          <a:p>
            <a:fld id="{255B5A79-6975-490E-BCF4-FE9AD7C32DE9}" type="slidenum">
              <a:rPr lang="en-US" smtClean="0"/>
              <a:pPr/>
              <a:t>6</a:t>
            </a:fld>
            <a:endParaRPr lang="en-US"/>
          </a:p>
        </p:txBody>
      </p:sp>
    </p:spTree>
    <p:extLst>
      <p:ext uri="{BB962C8B-B14F-4D97-AF65-F5344CB8AC3E}">
        <p14:creationId xmlns="" xmlns:p14="http://schemas.microsoft.com/office/powerpoint/2010/main" val="1777632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pPr/>
              <a:t>4/23/2019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pPr/>
              <a:t>4/23/2019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4/23/2019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4/23/2019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4/23/2019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60362" y="3026227"/>
            <a:ext cx="8596668" cy="1872343"/>
          </a:xfrm>
        </p:spPr>
        <p:txBody>
          <a:bodyPr>
            <a:normAutofit/>
          </a:bodyPr>
          <a:lstStyle/>
          <a:p>
            <a:pPr algn="ctr"/>
            <a:r>
              <a:rPr lang="en-US" sz="2800" dirty="0">
                <a:latin typeface="Times New Roman" panose="02020603050405020304" pitchFamily="18" charset="0"/>
                <a:cs typeface="Times New Roman" panose="02020603050405020304" pitchFamily="18" charset="0"/>
              </a:rPr>
              <a:t>Managing Continuous Improvement Presentation</a:t>
            </a:r>
            <a:r>
              <a:rPr lang="en-US" sz="2800" dirty="0" smtClean="0">
                <a:latin typeface="Times New Roman" panose="02020603050405020304" pitchFamily="18" charset="0"/>
                <a:cs typeface="Times New Roman" panose="02020603050405020304" pitchFamily="18" charset="0"/>
              </a:rPr>
              <a:t>.</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Analysis of Chapter </a:t>
            </a:r>
            <a:r>
              <a:rPr lang="en-US" sz="2400" dirty="0">
                <a:latin typeface="Times New Roman" panose="02020603050405020304" pitchFamily="18" charset="0"/>
                <a:cs typeface="Times New Roman" panose="02020603050405020304" pitchFamily="18" charset="0"/>
              </a:rPr>
              <a:t>F</a:t>
            </a:r>
            <a:r>
              <a:rPr lang="en-US" sz="2400" dirty="0" smtClean="0">
                <a:latin typeface="Times New Roman" panose="02020603050405020304" pitchFamily="18" charset="0"/>
                <a:cs typeface="Times New Roman" panose="02020603050405020304" pitchFamily="18" charset="0"/>
              </a:rPr>
              <a:t>our.</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48418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Introduction.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idx="1"/>
          </p:nvPr>
        </p:nvSpPr>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Human </a:t>
            </a:r>
            <a:r>
              <a:rPr lang="en-US" sz="2000" dirty="0">
                <a:latin typeface="Times New Roman" panose="02020603050405020304" pitchFamily="18" charset="0"/>
                <a:cs typeface="Times New Roman" panose="02020603050405020304" pitchFamily="18" charset="0"/>
              </a:rPr>
              <a:t>beings need to be disciplined and committed to attaining their set goals.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Human brains tend to favor short-term rewards than long-term efforts (</a:t>
            </a:r>
            <a:r>
              <a:rPr lang="en-US" sz="2000" dirty="0" err="1">
                <a:latin typeface="Times New Roman" panose="02020603050405020304" pitchFamily="18" charset="0"/>
                <a:cs typeface="Times New Roman" panose="02020603050405020304" pitchFamily="18" charset="0"/>
              </a:rPr>
              <a:t>Medinilla</a:t>
            </a:r>
            <a:r>
              <a:rPr lang="en-US" sz="2000" dirty="0">
                <a:latin typeface="Times New Roman" panose="02020603050405020304" pitchFamily="18" charset="0"/>
                <a:cs typeface="Times New Roman" panose="02020603050405020304" pitchFamily="18" charset="0"/>
              </a:rPr>
              <a:t>, 2014).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Teams are more essential in identifying and addressing complex individual problems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011912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Key points from the chapter.</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Basic </a:t>
            </a:r>
            <a:r>
              <a:rPr lang="en-US" sz="2000" dirty="0">
                <a:latin typeface="Times New Roman" panose="02020603050405020304" pitchFamily="18" charset="0"/>
                <a:cs typeface="Times New Roman" panose="02020603050405020304" pitchFamily="18" charset="0"/>
              </a:rPr>
              <a:t>rules for problem-solving teams.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Small.</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Cross-functional.</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Self-organized.</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Future driven (</a:t>
            </a:r>
            <a:r>
              <a:rPr lang="en-US" sz="2000" dirty="0" err="1">
                <a:latin typeface="Times New Roman" panose="02020603050405020304" pitchFamily="18" charset="0"/>
                <a:cs typeface="Times New Roman" panose="02020603050405020304" pitchFamily="18" charset="0"/>
              </a:rPr>
              <a:t>Medinilla</a:t>
            </a:r>
            <a:r>
              <a:rPr lang="en-US" sz="2000" dirty="0">
                <a:latin typeface="Times New Roman" panose="02020603050405020304" pitchFamily="18" charset="0"/>
                <a:cs typeface="Times New Roman" panose="02020603050405020304" pitchFamily="18" charset="0"/>
              </a:rPr>
              <a:t>, 2014).</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Collaborating.</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972796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Continuation on </a:t>
            </a:r>
            <a:r>
              <a:rPr lang="en-US" sz="2800" dirty="0">
                <a:latin typeface="Times New Roman" panose="02020603050405020304" pitchFamily="18" charset="0"/>
                <a:cs typeface="Times New Roman" panose="02020603050405020304" pitchFamily="18" charset="0"/>
              </a:rPr>
              <a:t>Key points from the </a:t>
            </a:r>
            <a:r>
              <a:rPr lang="en-US" sz="2800" dirty="0" smtClean="0">
                <a:latin typeface="Times New Roman" panose="02020603050405020304" pitchFamily="18" charset="0"/>
                <a:cs typeface="Times New Roman" panose="02020603050405020304" pitchFamily="18" charset="0"/>
              </a:rPr>
              <a:t>chapter….</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Team Identity.</a:t>
            </a:r>
          </a:p>
          <a:p>
            <a:pPr marL="685800"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Noble cause.</a:t>
            </a:r>
          </a:p>
          <a:p>
            <a:pPr marL="685800"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Shared values</a:t>
            </a:r>
          </a:p>
          <a:p>
            <a:pPr marL="685800"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Cultural artifacts (</a:t>
            </a:r>
            <a:r>
              <a:rPr lang="en-US" sz="2000" dirty="0" err="1" smtClean="0">
                <a:latin typeface="Times New Roman" panose="02020603050405020304" pitchFamily="18" charset="0"/>
                <a:cs typeface="Times New Roman" panose="02020603050405020304" pitchFamily="18" charset="0"/>
              </a:rPr>
              <a:t>Medinilla</a:t>
            </a:r>
            <a:r>
              <a:rPr lang="en-US" sz="2000" dirty="0" smtClean="0">
                <a:latin typeface="Times New Roman" panose="02020603050405020304" pitchFamily="18" charset="0"/>
                <a:cs typeface="Times New Roman" panose="02020603050405020304" pitchFamily="18" charset="0"/>
              </a:rPr>
              <a:t>, 2014).</a:t>
            </a:r>
          </a:p>
          <a:p>
            <a:pPr marL="685800"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Physical artifact. </a:t>
            </a:r>
          </a:p>
          <a:p>
            <a:pPr marL="685800"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Behavioral artifacts.</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21581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Continuation on Key </a:t>
            </a:r>
            <a:r>
              <a:rPr lang="en-US" sz="2800" dirty="0" smtClean="0">
                <a:latin typeface="Times New Roman" panose="02020603050405020304" pitchFamily="18" charset="0"/>
                <a:cs typeface="Times New Roman" panose="02020603050405020304" pitchFamily="18" charset="0"/>
              </a:rPr>
              <a:t>Points From </a:t>
            </a:r>
            <a:r>
              <a:rPr lang="en-US" sz="2800" dirty="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Chapter……</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85000" lnSpcReduction="20000"/>
          </a:bodyPr>
          <a:lstStyle/>
          <a:p>
            <a:pPr marL="0" indent="0">
              <a:buNone/>
            </a:pPr>
            <a:r>
              <a:rPr lang="en-US" sz="2800" dirty="0" smtClean="0">
                <a:latin typeface="Times New Roman" panose="02020603050405020304" pitchFamily="18" charset="0"/>
                <a:cs typeface="Times New Roman" panose="02020603050405020304" pitchFamily="18" charset="0"/>
              </a:rPr>
              <a:t>Tuckman’s </a:t>
            </a:r>
            <a:r>
              <a:rPr lang="en-US" sz="2800" dirty="0">
                <a:latin typeface="Times New Roman" panose="02020603050405020304" pitchFamily="18" charset="0"/>
                <a:cs typeface="Times New Roman" panose="02020603050405020304" pitchFamily="18" charset="0"/>
              </a:rPr>
              <a:t>four-stage model of a team growing.</a:t>
            </a:r>
          </a:p>
          <a:p>
            <a:pPr lvl="1">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Forming.</a:t>
            </a:r>
          </a:p>
          <a:p>
            <a:pPr lvl="1">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Storming.</a:t>
            </a:r>
          </a:p>
          <a:p>
            <a:pPr lvl="1">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Norming.</a:t>
            </a:r>
          </a:p>
          <a:p>
            <a:pPr lvl="1">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Performing (</a:t>
            </a:r>
            <a:r>
              <a:rPr lang="en-US" sz="2800" dirty="0" err="1">
                <a:latin typeface="Times New Roman" panose="02020603050405020304" pitchFamily="18" charset="0"/>
                <a:cs typeface="Times New Roman" panose="02020603050405020304" pitchFamily="18" charset="0"/>
              </a:rPr>
              <a:t>Medinilla</a:t>
            </a:r>
            <a:r>
              <a:rPr lang="en-US" sz="2800" dirty="0">
                <a:latin typeface="Times New Roman" panose="02020603050405020304" pitchFamily="18" charset="0"/>
                <a:cs typeface="Times New Roman" panose="02020603050405020304" pitchFamily="18" charset="0"/>
              </a:rPr>
              <a:t>, 2014</a:t>
            </a:r>
            <a:r>
              <a:rPr lang="en-US" sz="2800" dirty="0" smtClean="0">
                <a:latin typeface="Times New Roman" panose="02020603050405020304" pitchFamily="18" charset="0"/>
                <a:cs typeface="Times New Roman" panose="02020603050405020304" pitchFamily="18" charset="0"/>
              </a:rPr>
              <a:t>).</a:t>
            </a:r>
          </a:p>
          <a:p>
            <a:pPr marL="57150" indent="0">
              <a:buNone/>
            </a:pPr>
            <a:r>
              <a:rPr lang="en-US" sz="2800" dirty="0" smtClean="0">
                <a:latin typeface="Times New Roman" panose="02020603050405020304" pitchFamily="18" charset="0"/>
                <a:cs typeface="Times New Roman" panose="02020603050405020304" pitchFamily="18" charset="0"/>
              </a:rPr>
              <a:t>Real </a:t>
            </a:r>
            <a:r>
              <a:rPr lang="en-US" sz="2800" dirty="0">
                <a:latin typeface="Times New Roman" panose="02020603050405020304" pitchFamily="18" charset="0"/>
                <a:cs typeface="Times New Roman" panose="02020603050405020304" pitchFamily="18" charset="0"/>
              </a:rPr>
              <a:t>World Example:</a:t>
            </a:r>
          </a:p>
          <a:p>
            <a:pPr lvl="1">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Dee </a:t>
            </a:r>
            <a:r>
              <a:rPr lang="en-US" sz="2800" dirty="0" err="1">
                <a:latin typeface="Times New Roman" panose="02020603050405020304" pitchFamily="18" charset="0"/>
                <a:cs typeface="Times New Roman" panose="02020603050405020304" pitchFamily="18" charset="0"/>
              </a:rPr>
              <a:t>Dee</a:t>
            </a:r>
            <a:r>
              <a:rPr lang="en-US" sz="2800" dirty="0">
                <a:latin typeface="Times New Roman" panose="02020603050405020304" pitchFamily="18" charset="0"/>
                <a:cs typeface="Times New Roman" panose="02020603050405020304" pitchFamily="18" charset="0"/>
              </a:rPr>
              <a:t> Trotter – 2008 Summer Olympics.</a:t>
            </a:r>
          </a:p>
          <a:p>
            <a:endParaRPr lang="en-US" sz="28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4870023" y="2160589"/>
            <a:ext cx="4121829" cy="3460167"/>
          </a:xfrm>
        </p:spPr>
      </p:pic>
    </p:spTree>
    <p:extLst>
      <p:ext uri="{BB962C8B-B14F-4D97-AF65-F5344CB8AC3E}">
        <p14:creationId xmlns="" xmlns:p14="http://schemas.microsoft.com/office/powerpoint/2010/main" val="1748889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latin typeface="Times New Roman" panose="02020603050405020304" pitchFamily="18" charset="0"/>
                <a:cs typeface="Times New Roman" panose="02020603050405020304" pitchFamily="18" charset="0"/>
              </a:rPr>
              <a:t>Conclusion</a:t>
            </a:r>
            <a:r>
              <a:rPr lang="en-US" dirty="0"/>
              <a:t>.</a:t>
            </a:r>
            <a:br>
              <a:rPr lang="en-US" dirty="0"/>
            </a:b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Agile </a:t>
            </a:r>
            <a:r>
              <a:rPr lang="en-US" sz="2000" dirty="0">
                <a:latin typeface="Times New Roman" panose="02020603050405020304" pitchFamily="18" charset="0"/>
                <a:cs typeface="Times New Roman" panose="02020603050405020304" pitchFamily="18" charset="0"/>
              </a:rPr>
              <a:t>teams are always focused on accomplishing the set goals.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is always essential to follow the key principles when defining your team.</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Tuckman’s four-stage model is paramount for a team growing.</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10819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7943"/>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Reference</a:t>
            </a:r>
            <a:r>
              <a:rPr lang="en-US" dirty="0"/>
              <a:t>.</a:t>
            </a:r>
            <a:br>
              <a:rPr lang="en-US" dirty="0"/>
            </a:br>
            <a:endParaRPr lang="en-US" dirty="0"/>
          </a:p>
        </p:txBody>
      </p:sp>
      <p:sp>
        <p:nvSpPr>
          <p:cNvPr id="3" name="Content Placeholder 2"/>
          <p:cNvSpPr>
            <a:spLocks noGrp="1"/>
          </p:cNvSpPr>
          <p:nvPr>
            <p:ph idx="1"/>
          </p:nvPr>
        </p:nvSpPr>
        <p:spPr/>
        <p:txBody>
          <a:bodyPr>
            <a:normAutofit/>
          </a:bodyPr>
          <a:lstStyle/>
          <a:p>
            <a:pPr marL="0" indent="-457200">
              <a:buNone/>
            </a:pPr>
            <a:r>
              <a:rPr lang="en-US" sz="2000" dirty="0" err="1" smtClean="0">
                <a:latin typeface="Times New Roman" panose="02020603050405020304" pitchFamily="18" charset="0"/>
                <a:cs typeface="Times New Roman" panose="02020603050405020304" pitchFamily="18" charset="0"/>
              </a:rPr>
              <a:t>Medinilla</a:t>
            </a:r>
            <a:r>
              <a:rPr lang="en-US" sz="2000" dirty="0">
                <a:latin typeface="Times New Roman" panose="02020603050405020304" pitchFamily="18" charset="0"/>
                <a:cs typeface="Times New Roman" panose="02020603050405020304" pitchFamily="18" charset="0"/>
              </a:rPr>
              <a:t>, A. (2014). Agile Kaizen: Managing continuous improvement far beyond retrospectives.</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62303501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TotalTime>
  <Words>643</Words>
  <Application>Microsoft Office PowerPoint</Application>
  <PresentationFormat>Custom</PresentationFormat>
  <Paragraphs>44</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Managing Continuous Improvement Presentation.  Analysis of Chapter Four.</vt:lpstr>
      <vt:lpstr>Introduction. </vt:lpstr>
      <vt:lpstr>Key points from the chapter. </vt:lpstr>
      <vt:lpstr>Continuation on Key points from the chapter…. </vt:lpstr>
      <vt:lpstr>Continuation on Key Points From the Chapter…… </vt:lpstr>
      <vt:lpstr>Conclusion. </vt:lpstr>
      <vt:lpstr>Reference.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cp:lastModifiedBy>
  <cp:revision>6</cp:revision>
  <dcterms:created xsi:type="dcterms:W3CDTF">2019-04-23T09:01:40Z</dcterms:created>
  <dcterms:modified xsi:type="dcterms:W3CDTF">2019-04-23T10:32:15Z</dcterms:modified>
</cp:coreProperties>
</file>